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45" d="100"/>
          <a:sy n="145" d="100"/>
        </p:scale>
        <p:origin x="1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tif"/><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19" Type="http://schemas.openxmlformats.org/officeDocument/2006/relationships/image" Target="../media/image21.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t>Unit 5: Key Exchange</a:t>
            </a:r>
            <a:br/>
            <a:br/>
            <a:r>
              <a:rPr sz="1779" b="0"/>
              <a:t>Diffie-Hellman</a:t>
            </a:r>
            <a:br>
              <a:rPr sz="1779" b="0"/>
            </a:br>
            <a:r>
              <a:rPr sz="1779" b="0"/>
              <a:t>Diffie-Hellman Weaknesses</a:t>
            </a:r>
          </a:p>
          <a:p>
            <a:pPr algn="l" defTabSz="813816">
              <a:defRPr sz="3916" b="1">
                <a:solidFill>
                  <a:srgbClr val="C00000"/>
                </a:solidFill>
              </a:defRPr>
            </a:pPr>
            <a:r>
              <a:rPr sz="1779" b="0"/>
              <a:t>Elliptic Curve Diffie-Hellman (ECDH)</a:t>
            </a:r>
            <a:br>
              <a:rPr sz="1779" b="0"/>
            </a:br>
            <a:r>
              <a:rPr sz="1779" b="0"/>
              <a:t>Passing Key Using Public Key</a:t>
            </a:r>
          </a:p>
          <a:p>
            <a:pPr algn="l" defTabSz="813816">
              <a:defRPr sz="3916" b="1">
                <a:solidFill>
                  <a:srgbClr val="C00000"/>
                </a:solidFill>
              </a:defRPr>
            </a:pPr>
            <a:r>
              <a:rPr sz="1779" b="0"/>
              <a:t>Key Distribution Centre (KDC)</a:t>
            </a:r>
            <a:br>
              <a:rPr sz="1779" b="0"/>
            </a:br>
            <a:br>
              <a:rPr sz="1779" b="0"/>
            </a:br>
            <a:r>
              <a:rPr sz="2670">
                <a:solidFill>
                  <a:srgbClr val="000000"/>
                </a:solidFill>
              </a:rPr>
              <a:t>Prof Bill Buchanan OBE</a:t>
            </a:r>
            <a:br>
              <a:rPr sz="2670">
                <a:solidFill>
                  <a:srgbClr val="000000"/>
                </a:solidFill>
              </a:rPr>
            </a:br>
            <a:r>
              <a:rPr sz="1779" b="0"/>
              <a:t>http://asecuritysite.com/crypto05</a:t>
            </a:r>
            <a:br>
              <a:rPr sz="1779" b="0"/>
            </a:br>
            <a:r>
              <a:rPr sz="1779" b="0"/>
              <a:t>http://asecuritysite.com/encryption</a:t>
            </a:r>
            <a:br>
              <a:rPr sz="1779" b="0"/>
            </a:br>
            <a:endParaRPr sz="1779" b="0"/>
          </a:p>
        </p:txBody>
      </p:sp>
      <p:pic>
        <p:nvPicPr>
          <p:cNvPr id="48"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pic>
        <p:nvPicPr>
          <p:cNvPr id="3" name="Picture 2" descr="Table&#10;&#10;Description automatically generated">
            <a:extLst>
              <a:ext uri="{FF2B5EF4-FFF2-40B4-BE49-F238E27FC236}">
                <a16:creationId xmlns:a16="http://schemas.microsoft.com/office/drawing/2014/main" id="{1DA32A98-E1D5-3C40-970E-D3C72B233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113" y="0"/>
            <a:ext cx="7362568" cy="5715000"/>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8"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19" name="image.tif" descr="image.tif"/>
          <p:cNvPicPr>
            <a:picLocks noChangeAspect="1"/>
          </p:cNvPicPr>
          <p:nvPr/>
        </p:nvPicPr>
        <p:blipFill>
          <a:blip r:embed="rId2"/>
          <a:stretch>
            <a:fillRect/>
          </a:stretch>
        </p:blipFill>
        <p:spPr>
          <a:xfrm>
            <a:off x="0" y="0"/>
            <a:ext cx="9109075" cy="571500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22"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23" name="image.tif" descr="image.tif"/>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2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27"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3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grpSp>
        <p:nvGrpSpPr>
          <p:cNvPr id="134" name="Group">
            <a:hlinkClick r:id="rId3"/>
          </p:cNvPr>
          <p:cNvGrpSpPr/>
          <p:nvPr/>
        </p:nvGrpSpPr>
        <p:grpSpPr>
          <a:xfrm>
            <a:off x="7391400" y="46561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Example</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a:solidFill>
                    <a:srgbClr val="FFFFFF"/>
                  </a:solidFill>
                </a:defRPr>
              </a:pPr>
              <a:r>
                <a:t>C:\&gt; openssl dhparam -out dhparams.pem 768 –text</a:t>
              </a:r>
            </a:p>
            <a:p>
              <a:pPr>
                <a:defRPr>
                  <a:solidFill>
                    <a:srgbClr val="FFFFFF"/>
                  </a:solidFill>
                </a:defRPr>
              </a:pPr>
              <a:r>
                <a:t>C:\&gt; type dhparams.pem</a:t>
              </a:r>
            </a:p>
            <a:p>
              <a:pPr>
                <a:defRPr>
                  <a:solidFill>
                    <a:srgbClr val="FFFFFF"/>
                  </a:solidFill>
                </a:defRPr>
              </a:pPr>
              <a:r>
                <a:t>Diffie-Hellman-Parameters: (768 bit)</a:t>
              </a:r>
            </a:p>
            <a:p>
              <a:pPr>
                <a:defRPr>
                  <a:solidFill>
                    <a:srgbClr val="FFFFFF"/>
                  </a:solidFill>
                </a:defRPr>
              </a:pPr>
              <a:r>
                <a:t>    prime:</a:t>
              </a:r>
            </a:p>
            <a:p>
              <a:pPr>
                <a:defRPr>
                  <a:solidFill>
                    <a:srgbClr val="FFFFFF"/>
                  </a:solidFill>
                </a:defRPr>
              </a:pPr>
              <a:r>
                <a:t>        00:d0:37:c2:95:64:02:ea:12:2b:51:50:a2:84:6c:</a:t>
              </a:r>
            </a:p>
            <a:p>
              <a:pPr>
                <a:defRPr>
                  <a:solidFill>
                    <a:srgbClr val="FFFFFF"/>
                  </a:solidFill>
                </a:defRPr>
              </a:pPr>
              <a:r>
                <a:t>        71:6a:3e:2c:a9:80:e2:65:b2:a5:ee:77:26:22:31:</a:t>
              </a:r>
            </a:p>
            <a:p>
              <a:pPr>
                <a:defRPr>
                  <a:solidFill>
                    <a:srgbClr val="FFFFFF"/>
                  </a:solidFill>
                </a:defRPr>
              </a:pPr>
              <a:r>
                <a:t>        66:9e:fc:c8:09:94:e8:9d:f4:cd:bf:d2:37:b2:fb:</a:t>
              </a:r>
            </a:p>
            <a:p>
              <a:pPr>
                <a:defRPr>
                  <a:solidFill>
                    <a:srgbClr val="FFFFFF"/>
                  </a:solidFill>
                </a:defRPr>
              </a:pPr>
              <a:r>
                <a:t>        b8:38:2c:87:28:38:dc:95:24:73:06:d3:d9:1f:af:</a:t>
              </a:r>
            </a:p>
            <a:p>
              <a:pPr>
                <a:defRPr>
                  <a:solidFill>
                    <a:srgbClr val="FFFFFF"/>
                  </a:solidFill>
                </a:defRPr>
              </a:pPr>
              <a:r>
                <a:t>        78:01:10:6a:7e:56:4e:7b:ee:b4:8d:6b:4d:b5:9b:</a:t>
              </a:r>
            </a:p>
            <a:p>
              <a:pPr>
                <a:defRPr>
                  <a:solidFill>
                    <a:srgbClr val="FFFFFF"/>
                  </a:solidFill>
                </a:defRPr>
              </a:pPr>
              <a:r>
                <a:t>        93:c6:f1:74:60:01:0d:96:7e:85:ca:b8:1f:f7:bc:</a:t>
              </a:r>
            </a:p>
            <a:p>
              <a:pPr>
                <a:defRPr>
                  <a:solidFill>
                    <a:srgbClr val="FFFFFF"/>
                  </a:solidFill>
                </a:defRPr>
              </a:pPr>
              <a:r>
                <a:t>        43:b7:40:4d:4e:87:e3</a:t>
              </a:r>
            </a:p>
            <a:p>
              <a:pPr>
                <a:defRPr>
                  <a:solidFill>
                    <a:srgbClr val="FFFFFF"/>
                  </a:solidFill>
                </a:defRPr>
              </a:pPr>
              <a:r>
                <a:t>    generator: 2 (0x2)</a:t>
              </a:r>
            </a:p>
            <a:p>
              <a:pPr>
                <a:defRPr>
                  <a:solidFill>
                    <a:srgbClr val="FFFFFF"/>
                  </a:solidFill>
                </a:defRPr>
              </a:pPr>
              <a:r>
                <a:t>-----BEGIN DH PARAMETERS-----</a:t>
              </a:r>
            </a:p>
            <a:p>
              <a:pPr>
                <a:defRPr>
                  <a:solidFill>
                    <a:srgbClr val="FFFFFF"/>
                  </a:solidFill>
                </a:defRPr>
              </a:pPr>
              <a:r>
                <a:t>MGYCYQDQN8KVZALqEitRUKKEbHFqPiypgOJlsqXudyYiMWae/MgJlOid9M2/0jey</a:t>
              </a:r>
            </a:p>
            <a:p>
              <a:pPr>
                <a:defRPr>
                  <a:solidFill>
                    <a:srgbClr val="FFFFFF"/>
                  </a:solidFill>
                </a:defRPr>
              </a:pPr>
              <a:r>
                <a:t>+7g4LIcoONyVJHMG09kfr3gBEGp+Vk577rSNa021m5PG8XRgAQ2WfoXKuB/3vEO3</a:t>
              </a:r>
            </a:p>
            <a:p>
              <a:pPr>
                <a:defRPr>
                  <a:solidFill>
                    <a:srgbClr val="FFFFFF"/>
                  </a:solidFill>
                </a:defRPr>
              </a:pPr>
              <a:r>
                <a:t>QE1Oh+MCAQI=</a:t>
              </a:r>
            </a:p>
            <a:p>
              <a:pPr>
                <a:defRPr>
                  <a:solidFill>
                    <a:srgbClr val="FFFFFF"/>
                  </a:solidFill>
                </a:defRPr>
              </a:pPr>
              <a:r>
                <a:t>-----END DH PARAMETERS-----</a:t>
              </a: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t>Unit 5: Key Exchange</a:t>
            </a:r>
            <a:br/>
            <a:br/>
            <a:r>
              <a:rPr sz="1779"/>
              <a:t>Diffie-Hellman</a:t>
            </a:r>
            <a:br>
              <a:rPr sz="1779" b="0"/>
            </a:br>
            <a:r>
              <a:rPr sz="1779" b="0"/>
              <a:t>Diffie-Hellman Weaknesses</a:t>
            </a:r>
          </a:p>
          <a:p>
            <a:pPr algn="l" defTabSz="813816">
              <a:defRPr sz="3916" b="1">
                <a:solidFill>
                  <a:srgbClr val="C00000"/>
                </a:solidFill>
              </a:defRPr>
            </a:pPr>
            <a:r>
              <a:rPr sz="1779" b="0"/>
              <a:t>Elliptic Curve Diffie-Hellman (ECDH)</a:t>
            </a:r>
            <a:br>
              <a:rPr sz="1779" b="0"/>
            </a:br>
            <a:r>
              <a:rPr sz="1779" b="0"/>
              <a:t>Passing Key Using Public Key</a:t>
            </a:r>
          </a:p>
          <a:p>
            <a:pPr algn="l" defTabSz="813816">
              <a:defRPr sz="3916" b="1">
                <a:solidFill>
                  <a:srgbClr val="C00000"/>
                </a:solidFill>
              </a:defRPr>
            </a:pPr>
            <a:r>
              <a:rPr sz="1779" b="0"/>
              <a:t>Key Distribution Centre (KDC)</a:t>
            </a:r>
            <a:br>
              <a:rPr sz="1779" b="0"/>
            </a:br>
            <a:br>
              <a:rPr sz="1779" b="0"/>
            </a:br>
            <a:r>
              <a:rPr sz="2670">
                <a:solidFill>
                  <a:srgbClr val="000000"/>
                </a:solidFill>
              </a:rPr>
              <a:t>Prof Bill Buchanan OBE</a:t>
            </a:r>
            <a:br>
              <a:rPr sz="2670">
                <a:solidFill>
                  <a:srgbClr val="000000"/>
                </a:solidFill>
              </a:rPr>
            </a:br>
            <a:r>
              <a:rPr sz="1779" b="0"/>
              <a:t>http://asecuritysite.com/crypto05</a:t>
            </a:r>
            <a:br>
              <a:rPr sz="1779" b="0"/>
            </a:br>
            <a:r>
              <a:rPr sz="1779" b="0"/>
              <a:t>http://asecuritysite.com/encryption</a:t>
            </a:r>
            <a:br>
              <a:rPr sz="1779" b="0"/>
            </a:br>
            <a:endParaRPr sz="1779" b="0"/>
          </a:p>
        </p:txBody>
      </p:sp>
      <p:pic>
        <p:nvPicPr>
          <p:cNvPr id="150"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57" name="image.png" descr="image.png"/>
          <p:cNvPicPr>
            <a:picLocks noChangeAspect="1"/>
          </p:cNvPicPr>
          <p:nvPr/>
        </p:nvPicPr>
        <p:blipFill>
          <a:blip r:embed="rId2"/>
          <a:stretch>
            <a:fillRect/>
          </a:stretch>
        </p:blipFill>
        <p:spPr>
          <a:xfrm>
            <a:off x="-34925" y="0"/>
            <a:ext cx="91789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t>Unit 5: Key Exchange</a:t>
            </a:r>
            <a:br/>
            <a:br/>
            <a:r>
              <a:rPr sz="1779" b="0"/>
              <a:t>Diffie-Hellman</a:t>
            </a:r>
            <a:br>
              <a:rPr sz="1779" b="0"/>
            </a:br>
            <a:r>
              <a:rPr sz="1779" b="0"/>
              <a:t>Diffie-Hellman Weaknesses</a:t>
            </a:r>
          </a:p>
          <a:p>
            <a:pPr algn="l" defTabSz="813816">
              <a:defRPr sz="3916" b="1">
                <a:solidFill>
                  <a:srgbClr val="C00000"/>
                </a:solidFill>
              </a:defRPr>
            </a:pPr>
            <a:r>
              <a:rPr sz="1779"/>
              <a:t>Elliptic Curve Diffie-Hellman (ECDH)</a:t>
            </a:r>
            <a:br>
              <a:rPr sz="1779" b="0"/>
            </a:br>
            <a:r>
              <a:rPr sz="1779" b="0"/>
              <a:t>Passing Key Using Public Key</a:t>
            </a:r>
          </a:p>
          <a:p>
            <a:pPr algn="l" defTabSz="813816">
              <a:defRPr sz="3916" b="1">
                <a:solidFill>
                  <a:srgbClr val="C00000"/>
                </a:solidFill>
              </a:defRPr>
            </a:pPr>
            <a:r>
              <a:rPr sz="1779" b="0"/>
              <a:t>Key Distribution Centre (KDC)</a:t>
            </a:r>
            <a:br>
              <a:rPr sz="1779" b="0"/>
            </a:br>
            <a:br>
              <a:rPr sz="1779" b="0"/>
            </a:br>
            <a:r>
              <a:rPr sz="2670">
                <a:solidFill>
                  <a:srgbClr val="000000"/>
                </a:solidFill>
              </a:rPr>
              <a:t>Prof Bill Buchanan OBE</a:t>
            </a:r>
            <a:br>
              <a:rPr sz="2670">
                <a:solidFill>
                  <a:srgbClr val="000000"/>
                </a:solidFill>
              </a:rPr>
            </a:br>
            <a:r>
              <a:rPr sz="1779" b="0"/>
              <a:t>http://asecuritysite.com/crypto05</a:t>
            </a:r>
            <a:br>
              <a:rPr sz="1779" b="0"/>
            </a:br>
            <a:r>
              <a:rPr sz="1779" b="0"/>
              <a:t>http://asecuritysite.com/encryption</a:t>
            </a:r>
            <a:br>
              <a:rPr sz="1779" b="0"/>
            </a:br>
            <a:endParaRPr sz="1779" b="0"/>
          </a:p>
        </p:txBody>
      </p:sp>
      <p:pic>
        <p:nvPicPr>
          <p:cNvPr id="160"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t>Unit 5: Key Exchange</a:t>
            </a:r>
            <a:br/>
            <a:br/>
            <a:r>
              <a:rPr sz="1779" b="0"/>
              <a:t>Diffie-Hellman</a:t>
            </a:r>
            <a:br>
              <a:rPr sz="1779" b="0"/>
            </a:br>
            <a:r>
              <a:rPr sz="1779" b="0"/>
              <a:t>Diffie-Hellman Weaknesses</a:t>
            </a:r>
          </a:p>
          <a:p>
            <a:pPr algn="l" defTabSz="813816">
              <a:defRPr sz="3916" b="1">
                <a:solidFill>
                  <a:srgbClr val="C00000"/>
                </a:solidFill>
              </a:defRPr>
            </a:pPr>
            <a:r>
              <a:rPr sz="1779" b="0"/>
              <a:t>Elliptic Curve Diffie-Hellman (ECDH)</a:t>
            </a:r>
            <a:br>
              <a:rPr sz="1779" b="0"/>
            </a:br>
            <a:r>
              <a:rPr sz="1779"/>
              <a:t>Passing Key Using Public Key</a:t>
            </a:r>
            <a:endParaRPr sz="1779" b="0"/>
          </a:p>
          <a:p>
            <a:pPr algn="l" defTabSz="813816">
              <a:defRPr sz="3916" b="1">
                <a:solidFill>
                  <a:srgbClr val="C00000"/>
                </a:solidFill>
              </a:defRPr>
            </a:pPr>
            <a:r>
              <a:rPr sz="1779" b="0"/>
              <a:t>Key Distribution Centre (KDC)</a:t>
            </a:r>
            <a:br>
              <a:rPr sz="1779" b="0"/>
            </a:br>
            <a:br>
              <a:rPr sz="1779" b="0"/>
            </a:br>
            <a:r>
              <a:rPr sz="2670">
                <a:solidFill>
                  <a:srgbClr val="000000"/>
                </a:solidFill>
              </a:rPr>
              <a:t>Prof Bill Buchanan OBE</a:t>
            </a:r>
            <a:br>
              <a:rPr sz="2670">
                <a:solidFill>
                  <a:srgbClr val="000000"/>
                </a:solidFill>
              </a:rPr>
            </a:br>
            <a:r>
              <a:rPr sz="1779" b="0"/>
              <a:t>http://asecuritysite.com/crypto05</a:t>
            </a:r>
            <a:br>
              <a:rPr sz="1779" b="0"/>
            </a:br>
            <a:r>
              <a:rPr sz="1779" b="0"/>
              <a:t>http://asecuritysite.com/encryption</a:t>
            </a:r>
            <a:br>
              <a:rPr sz="1779" b="0"/>
            </a:br>
            <a:endParaRPr sz="1779" b="0"/>
          </a:p>
        </p:txBody>
      </p:sp>
      <p:pic>
        <p:nvPicPr>
          <p:cNvPr id="186"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t>Unit 5: Key Exchange</a:t>
            </a:r>
            <a:br/>
            <a:br/>
            <a:r>
              <a:rPr sz="1779" b="0"/>
              <a:t>Diffie-Hellman</a:t>
            </a:r>
            <a:br>
              <a:rPr sz="1779" b="0"/>
            </a:br>
            <a:r>
              <a:rPr sz="1779" b="0"/>
              <a:t>Diffie-Hellman Weaknesses</a:t>
            </a:r>
          </a:p>
          <a:p>
            <a:pPr algn="l" defTabSz="813816">
              <a:defRPr sz="3916" b="1">
                <a:solidFill>
                  <a:srgbClr val="C00000"/>
                </a:solidFill>
              </a:defRPr>
            </a:pPr>
            <a:r>
              <a:rPr sz="1779" b="0"/>
              <a:t>Elliptic Curve Diffie-Hellman (ECDH)</a:t>
            </a:r>
            <a:br>
              <a:rPr sz="1779" b="0"/>
            </a:br>
            <a:r>
              <a:rPr sz="1779" b="0"/>
              <a:t>Passing Key Using Public Key</a:t>
            </a:r>
          </a:p>
          <a:p>
            <a:pPr algn="l" defTabSz="813816">
              <a:defRPr sz="3916" b="1">
                <a:solidFill>
                  <a:srgbClr val="C00000"/>
                </a:solidFill>
              </a:defRPr>
            </a:pPr>
            <a:r>
              <a:rPr sz="1779"/>
              <a:t>Key Distribution Centre (KDC)</a:t>
            </a:r>
            <a:br>
              <a:rPr sz="1779" b="0"/>
            </a:br>
            <a:br>
              <a:rPr sz="1779" b="0"/>
            </a:br>
            <a:r>
              <a:rPr sz="2670">
                <a:solidFill>
                  <a:srgbClr val="000000"/>
                </a:solidFill>
              </a:rPr>
              <a:t>Prof Bill Buchanan OBE</a:t>
            </a:r>
            <a:br>
              <a:rPr sz="2670">
                <a:solidFill>
                  <a:srgbClr val="000000"/>
                </a:solidFill>
              </a:rPr>
            </a:br>
            <a:r>
              <a:rPr sz="1779" b="0"/>
              <a:t>http://asecuritysite.com/crypto05</a:t>
            </a:r>
            <a:br>
              <a:rPr sz="1779" b="0"/>
            </a:br>
            <a:r>
              <a:rPr sz="1779" b="0"/>
              <a:t>http://asecuritysite.com/encryption</a:t>
            </a:r>
            <a:br>
              <a:rPr sz="1779" b="0"/>
            </a:br>
            <a:endParaRPr sz="1779" b="0"/>
          </a:p>
        </p:txBody>
      </p:sp>
      <p:pic>
        <p:nvPicPr>
          <p:cNvPr id="194"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t>Unit 5: Key Exchange</a:t>
            </a:r>
            <a:br/>
            <a:br/>
            <a:r>
              <a:rPr sz="1779" b="0"/>
              <a:t>Diffie-Hellman</a:t>
            </a:r>
            <a:br>
              <a:rPr sz="1779" b="0"/>
            </a:br>
            <a:r>
              <a:rPr sz="1779" b="0"/>
              <a:t>Diffie-Hellman Weaknesses</a:t>
            </a:r>
          </a:p>
          <a:p>
            <a:pPr algn="l" defTabSz="813816">
              <a:defRPr sz="3916" b="1">
                <a:solidFill>
                  <a:srgbClr val="C00000"/>
                </a:solidFill>
              </a:defRPr>
            </a:pPr>
            <a:r>
              <a:rPr sz="1779" b="0"/>
              <a:t>Elliptic Curve Diffie-Hellman (ECDH)</a:t>
            </a:r>
            <a:br>
              <a:rPr sz="1779" b="0"/>
            </a:br>
            <a:r>
              <a:rPr sz="1779" b="0"/>
              <a:t>Passing Key Using Public Key</a:t>
            </a:r>
          </a:p>
          <a:p>
            <a:pPr algn="l" defTabSz="813816">
              <a:defRPr sz="3916" b="1">
                <a:solidFill>
                  <a:srgbClr val="C00000"/>
                </a:solidFill>
              </a:defRPr>
            </a:pPr>
            <a:r>
              <a:rPr sz="1779" b="0"/>
              <a:t>Key Distribution Centre (KDC)</a:t>
            </a:r>
            <a:br>
              <a:rPr sz="1779" b="0"/>
            </a:br>
            <a:br>
              <a:rPr sz="1779" b="0"/>
            </a:br>
            <a:r>
              <a:rPr sz="2670">
                <a:solidFill>
                  <a:srgbClr val="000000"/>
                </a:solidFill>
              </a:rPr>
              <a:t>Prof Bill Buchanan OBE</a:t>
            </a:r>
            <a:br>
              <a:rPr sz="2670">
                <a:solidFill>
                  <a:srgbClr val="000000"/>
                </a:solidFill>
              </a:rPr>
            </a:br>
            <a:r>
              <a:rPr sz="1779" b="0"/>
              <a:t>http://asecuritysite.com/crypto05</a:t>
            </a:r>
            <a:br>
              <a:rPr sz="1779" b="0"/>
            </a:br>
            <a:r>
              <a:rPr sz="1779" b="0"/>
              <a:t>http://asecuritysite.com/encryption</a:t>
            </a:r>
            <a:br>
              <a:rPr sz="1779" b="0"/>
            </a:br>
            <a:endParaRPr sz="1779" b="0"/>
          </a:p>
        </p:txBody>
      </p:sp>
      <p:pic>
        <p:nvPicPr>
          <p:cNvPr id="213"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t>Unit 5: Key Exchange</a:t>
            </a:r>
            <a:br/>
            <a:br/>
            <a:r>
              <a:rPr sz="1779"/>
              <a:t>Diffie-Hellman</a:t>
            </a:r>
            <a:br>
              <a:rPr sz="1779" b="0"/>
            </a:br>
            <a:r>
              <a:rPr sz="1779" b="0"/>
              <a:t>Diffie-Hellman Weaknesses</a:t>
            </a:r>
          </a:p>
          <a:p>
            <a:pPr algn="l" defTabSz="813816">
              <a:defRPr sz="3916" b="1">
                <a:solidFill>
                  <a:srgbClr val="C00000"/>
                </a:solidFill>
              </a:defRPr>
            </a:pPr>
            <a:r>
              <a:rPr sz="1779" b="0"/>
              <a:t>Elliptic Curve Diffie-Hellman (ECDH)</a:t>
            </a:r>
            <a:br>
              <a:rPr sz="1779" b="0"/>
            </a:br>
            <a:r>
              <a:rPr sz="1779" b="0"/>
              <a:t>Passing Key Using Public Key</a:t>
            </a:r>
          </a:p>
          <a:p>
            <a:pPr algn="l" defTabSz="813816">
              <a:defRPr sz="3916" b="1">
                <a:solidFill>
                  <a:srgbClr val="C00000"/>
                </a:solidFill>
              </a:defRPr>
            </a:pPr>
            <a:r>
              <a:rPr sz="1779" b="0"/>
              <a:t>Key Distribution Centre (KDC)</a:t>
            </a:r>
            <a:br>
              <a:rPr sz="1779" b="0"/>
            </a:br>
            <a:br>
              <a:rPr sz="1779" b="0"/>
            </a:br>
            <a:r>
              <a:rPr sz="2670">
                <a:solidFill>
                  <a:srgbClr val="000000"/>
                </a:solidFill>
              </a:rPr>
              <a:t>Prof Bill Buchanan OBE</a:t>
            </a:r>
            <a:br>
              <a:rPr sz="2670">
                <a:solidFill>
                  <a:srgbClr val="000000"/>
                </a:solidFill>
              </a:rPr>
            </a:br>
            <a:r>
              <a:rPr sz="1779" b="0"/>
              <a:t>http://asecuritysite.com/crypto05</a:t>
            </a:r>
            <a:br>
              <a:rPr sz="1779" b="0"/>
            </a:br>
            <a:r>
              <a:rPr sz="1779" b="0"/>
              <a:t>http://asecuritysite.com/encryption</a:t>
            </a:r>
            <a:br>
              <a:rPr sz="1779" b="0"/>
            </a:br>
            <a:endParaRPr sz="1779" b="0"/>
          </a:p>
        </p:txBody>
      </p:sp>
      <p:pic>
        <p:nvPicPr>
          <p:cNvPr id="100"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15" name="image.tif" descr="image.tif"/>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1639</Words>
  <Application>Microsoft Macintosh PowerPoint</Application>
  <PresentationFormat>On-screen Show (16:10)</PresentationFormat>
  <Paragraphs>146</Paragraphs>
  <Slides>32</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http://asecuritysite.com/crypto05 http://asecuritysite.com/encryption </vt:lpstr>
      <vt:lpstr>PowerPoint Presentation</vt:lpstr>
      <vt:lpstr>Crypto Wars</vt:lpstr>
      <vt:lpstr>PowerPoint Presentation</vt:lpstr>
      <vt:lpstr>Unit 5: Key Exchange  Diffie-Hellman Diffie-Hellman Weaknesses Elliptic Curve Diffie-Hellman (ECDH) Passing Key Using Public Key Key Distribution Centre (KDC)  Prof Bill Buchanan OBE http://asecuritysite.com/crypto05 http://asecuritysite.com/encryption </vt:lpstr>
      <vt:lpstr>PowerPoint Presentation</vt:lpstr>
      <vt:lpstr>PowerPoint Presentation</vt:lpstr>
      <vt:lpstr>Key Exchange</vt:lpstr>
      <vt:lpstr>PowerPoint Presentation</vt:lpstr>
      <vt:lpstr>PowerPoint Presentation</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http://asecuritysite.com/crypto05 http://asecuritysite.com/encryption </vt:lpstr>
      <vt:lpstr>Diffie-Hellman Weaknesses</vt:lpstr>
      <vt:lpstr>PowerPoint Presentation</vt:lpstr>
      <vt:lpstr>Unit 5: Key Exchange  Diffie-Hellman Diffie-Hellman Weaknesses Elliptic Curve Diffie-Hellman (ECDH) Passing Key Using Public Key Key Distribution Centre (KDC)  Prof Bill Buchanan OBE http://asecuritysite.com/crypto05 http://asecuritysite.com/encryption </vt:lpstr>
      <vt:lpstr>Public and private keys with ECC</vt:lpstr>
      <vt:lpstr>Public and private keys with ECC</vt:lpstr>
      <vt:lpstr>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http://asecuritysite.com/crypto05 http://asecuritysite.com/encryption </vt:lpstr>
      <vt:lpstr>PowerPoint Presentation</vt:lpstr>
      <vt:lpstr>Unit 5: Key Exchange  Diffie-Hellman Diffie-Hellman Weaknesses Elliptic Curve Diffie-Hellman (ECDH) Passing Key Using Public Key Key Distribution Centre (KDC)  Prof Bill Buchanan OBE http://asecuritysite.com/crypto05 http://asecuritysite.com/encryption </vt:lpstr>
      <vt:lpstr>Trust Infrastructures</vt:lpstr>
      <vt:lpstr>Trust Infrastructures</vt:lpstr>
      <vt:lpstr>Simple KDC</vt:lpstr>
      <vt:lpstr>Simple KDC (enhanced)</vt:lpstr>
      <vt:lpstr>Unit 5: Key Exchange  Diffie-Hellman Diffie-Hellman Weaknesses Elliptic Curve Diffie-Hellman (ECDH) Passing Key Using Public Key Key Distribution Centre (KDC)  Prof Bill Buchanan OBE http://asecuritysite.com/crypto05 http://asecuritysite.com/encryption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1</cp:revision>
  <dcterms:modified xsi:type="dcterms:W3CDTF">2021-02-26T07:52:57Z</dcterms:modified>
</cp:coreProperties>
</file>